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notesSlides/notesSlide2.xml" ContentType="application/vnd.openxmlformats-officedocument.presentationml.notesSlide+xml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notesSlides/notesSlide3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notesSlides/notesSlide4.xml" ContentType="application/vnd.openxmlformats-officedocument.presentationml.notesSlide+xml"/>
  <Override PartName="/ppt/media/image33.jpeg" ContentType="image/jpeg"/>
  <Override PartName="/ppt/media/image34.jpeg" ContentType="image/jpeg"/>
  <Override PartName="/ppt/notesSlides/notesSlide5.xml" ContentType="application/vnd.openxmlformats-officedocument.presentationml.notesSlide+xml"/>
  <Override PartName="/ppt/media/image35.jpeg" ContentType="image/jpeg"/>
  <Override PartName="/ppt/notesSlides/notesSlide6.xml" ContentType="application/vnd.openxmlformats-officedocument.presentationml.notesSlide+xml"/>
  <Override PartName="/ppt/media/image36.jpeg" ContentType="image/jpeg"/>
  <Override PartName="/ppt/media/image37.jpeg" ContentType="image/jpeg"/>
  <Override PartName="/ppt/media/image3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52.12 Exploring: Terrestrial Biomes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52.12 Exploring: Terrestrial Biomes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52.12 Exploring: Terrestrial Biomes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52.18 Flowchart of factors limiting geographic distribution.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52.19 Dispersal of the cattle egret in the Americas.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52.20 Inquiry: Does feeding by sea urchins limit seaweed distribution?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8"/>
          <p:cNvSpPr/>
          <p:nvPr/>
        </p:nvSpPr>
        <p:spPr>
          <a:xfrm>
            <a:off x="-1" y="-1"/>
            <a:ext cx="13004801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0">
                <a:solidFill>
                  <a:srgbClr val="FFFFFF"/>
                </a:solidFill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118" name="Rounded Rectangle 7"/>
          <p:cNvSpPr/>
          <p:nvPr/>
        </p:nvSpPr>
        <p:spPr>
          <a:xfrm>
            <a:off x="91033" y="99206"/>
            <a:ext cx="12819020" cy="9519515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3175" cap="sq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1300480">
              <a:defRPr b="0">
                <a:solidFill>
                  <a:srgbClr val="FFFFFF"/>
                </a:solidFill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xfrm>
            <a:off x="1300479" y="390596"/>
            <a:ext cx="11054082" cy="16256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defRPr sz="5600">
                <a:solidFill>
                  <a:srgbClr val="69646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idx="1"/>
          </p:nvPr>
        </p:nvSpPr>
        <p:spPr>
          <a:xfrm>
            <a:off x="1300479" y="2059093"/>
            <a:ext cx="11054082" cy="650240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79827" indent="-379827" defTabSz="1300480">
              <a:spcBef>
                <a:spcPts val="700"/>
              </a:spcBef>
              <a:buClr>
                <a:srgbClr val="D34817"/>
              </a:buClr>
              <a:buSzPct val="85000"/>
              <a:buChar char="●"/>
              <a:defRPr sz="3600">
                <a:latin typeface="Perpetua"/>
                <a:ea typeface="Perpetua"/>
                <a:cs typeface="Perpetua"/>
                <a:sym typeface="Perpetua"/>
              </a:defRPr>
            </a:lvl1pPr>
            <a:lvl2pPr marL="662940" indent="-342900" defTabSz="1300480">
              <a:spcBef>
                <a:spcPts val="700"/>
              </a:spcBef>
              <a:buClr>
                <a:srgbClr val="D34817"/>
              </a:buClr>
              <a:buSzPct val="85000"/>
              <a:buChar char="●"/>
              <a:defRPr sz="3600">
                <a:latin typeface="Perpetua"/>
                <a:ea typeface="Perpetua"/>
                <a:cs typeface="Perpetua"/>
                <a:sym typeface="Perpetua"/>
              </a:defRPr>
            </a:lvl2pPr>
            <a:lvl3pPr marL="1005839" indent="-411479" defTabSz="1300480">
              <a:spcBef>
                <a:spcPts val="700"/>
              </a:spcBef>
              <a:buClr>
                <a:srgbClr val="D34817"/>
              </a:buClr>
              <a:buSzPct val="85000"/>
              <a:buChar char="●"/>
              <a:defRPr sz="3600">
                <a:latin typeface="Perpetua"/>
                <a:ea typeface="Perpetua"/>
                <a:cs typeface="Perpetua"/>
                <a:sym typeface="Perpetua"/>
              </a:defRPr>
            </a:lvl3pPr>
            <a:lvl4pPr marL="1280160" indent="-411480" defTabSz="1300480">
              <a:spcBef>
                <a:spcPts val="700"/>
              </a:spcBef>
              <a:buClr>
                <a:srgbClr val="D34817"/>
              </a:buClr>
              <a:buSzPct val="80000"/>
              <a:buChar char="●"/>
              <a:defRPr sz="3600">
                <a:latin typeface="Perpetua"/>
                <a:ea typeface="Perpetua"/>
                <a:cs typeface="Perpetua"/>
                <a:sym typeface="Perpetua"/>
              </a:defRPr>
            </a:lvl4pPr>
            <a:lvl5pPr marL="1554479" indent="-411479" defTabSz="1300480">
              <a:spcBef>
                <a:spcPts val="700"/>
              </a:spcBef>
              <a:buClr>
                <a:srgbClr val="D34817"/>
              </a:buClr>
              <a:buSzPct val="100000"/>
              <a:buChar char="o"/>
              <a:defRPr sz="3600">
                <a:latin typeface="Perpetua"/>
                <a:ea typeface="Perpetua"/>
                <a:cs typeface="Perpetua"/>
                <a:sym typeface="Perpetu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208076" y="9021046"/>
            <a:ext cx="650241" cy="273001"/>
          </a:xfrm>
          <a:prstGeom prst="rect">
            <a:avLst/>
          </a:prstGeom>
          <a:solidFill>
            <a:srgbClr val="D34817"/>
          </a:solidFill>
        </p:spPr>
        <p:txBody>
          <a:bodyPr wrap="square" lIns="0" tIns="0" rIns="0" bIns="0" anchor="ctr"/>
          <a:lstStyle>
            <a:lvl1pPr defTabSz="1300480">
              <a:defRPr sz="18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eg"/><Relationship Id="rId3" Type="http://schemas.openxmlformats.org/officeDocument/2006/relationships/image" Target="../media/image5.png"/><Relationship Id="rId4" Type="http://schemas.openxmlformats.org/officeDocument/2006/relationships/image" Target="../media/image31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32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eg"/><Relationship Id="rId3" Type="http://schemas.openxmlformats.org/officeDocument/2006/relationships/image" Target="../media/image28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iomes &amp; Species Distrib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Biomes &amp; Species Distributions</a:t>
            </a:r>
          </a:p>
        </p:txBody>
      </p:sp>
      <p:pic>
        <p:nvPicPr>
          <p:cNvPr id="131" name="tropical alpine.jpg" descr="tropical alp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745" y="529406"/>
            <a:ext cx="10123310" cy="620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Box 3"/>
          <p:cNvSpPr txBox="1"/>
          <p:nvPr/>
        </p:nvSpPr>
        <p:spPr>
          <a:xfrm>
            <a:off x="9003130" y="6835490"/>
            <a:ext cx="1022946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Tundra</a:t>
            </a:r>
          </a:p>
        </p:txBody>
      </p:sp>
      <p:pic>
        <p:nvPicPr>
          <p:cNvPr id="171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557" y="1113962"/>
            <a:ext cx="4234207" cy="411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800px-Map-Tundra.png" descr="800px-Map-Tundr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625" y="6382505"/>
            <a:ext cx="5928070" cy="274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tundra-animal.jpg" descr="tundra-animal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5900" y="2776588"/>
            <a:ext cx="5660156" cy="3773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undra"/>
          <p:cNvSpPr txBox="1"/>
          <p:nvPr>
            <p:ph type="title"/>
          </p:nvPr>
        </p:nvSpPr>
        <p:spPr>
          <a:xfrm>
            <a:off x="952500" y="525292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Tundra</a:t>
            </a:r>
          </a:p>
        </p:txBody>
      </p:sp>
      <p:sp>
        <p:nvSpPr>
          <p:cNvPr id="178" name="Between poles and Arctic/Antarctic circle where there is not year-round ice…"/>
          <p:cNvSpPr txBox="1"/>
          <p:nvPr>
            <p:ph type="body" sz="half" idx="1"/>
          </p:nvPr>
        </p:nvSpPr>
        <p:spPr>
          <a:xfrm>
            <a:off x="952500" y="2590800"/>
            <a:ext cx="5958674" cy="6286500"/>
          </a:xfrm>
          <a:prstGeom prst="rect">
            <a:avLst/>
          </a:prstGeom>
        </p:spPr>
        <p:txBody>
          <a:bodyPr/>
          <a:lstStyle/>
          <a:p>
            <a:pPr/>
            <a:r>
              <a:t>Between poles and Arctic/Antarctic circle where there is not year-round ice</a:t>
            </a:r>
          </a:p>
          <a:p>
            <a:pPr/>
            <a:r>
              <a:t>Cold most of year, growing season of 1-2 months</a:t>
            </a:r>
          </a:p>
          <a:p>
            <a:pPr/>
            <a:r>
              <a:t>Little rainfall, and little evaporation</a:t>
            </a:r>
          </a:p>
          <a:p>
            <a:pPr/>
            <a:r>
              <a:t>Characterized by dwarf shrubs and herbaceous plants, trees absent</a:t>
            </a:r>
          </a:p>
          <a:p>
            <a:pPr/>
            <a:r>
              <a:t>Low species diversity</a:t>
            </a:r>
          </a:p>
        </p:txBody>
      </p:sp>
      <p:pic>
        <p:nvPicPr>
          <p:cNvPr id="179" name="gettyimages-505298728.jpg" descr="gettyimages-5052987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1550" y="3678782"/>
            <a:ext cx="5538238" cy="3692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und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Tundra</a:t>
            </a:r>
          </a:p>
        </p:txBody>
      </p:sp>
      <p:pic>
        <p:nvPicPr>
          <p:cNvPr id="182" name="antarctica.jpg" descr="antarctic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188" y="2979584"/>
            <a:ext cx="6238553" cy="415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weden tundra.jpg" descr="sweden tundr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9650" y="2915885"/>
            <a:ext cx="6238553" cy="4235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Biomes &amp; Species Distrib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Biomes &amp; Species Distributions</a:t>
            </a:r>
          </a:p>
        </p:txBody>
      </p:sp>
      <p:pic>
        <p:nvPicPr>
          <p:cNvPr id="186" name="reef.jpg" descr="ree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543" y="674605"/>
            <a:ext cx="10108586" cy="5915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earning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</a:t>
            </a:r>
          </a:p>
        </p:txBody>
      </p:sp>
      <p:sp>
        <p:nvSpPr>
          <p:cNvPr id="189" name="Be able to describe and diagram zones in aquatic biom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able to describe and diagram zones in aquatic biomes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quatic bi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Aquatic biomes</a:t>
            </a:r>
          </a:p>
        </p:txBody>
      </p:sp>
      <p:sp>
        <p:nvSpPr>
          <p:cNvPr id="192" name="Aquatic biomes cover most of the biosphere—we live on a water plane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Aquatic biomes cover most of the biosphere—we live on a water planet</a:t>
            </a:r>
          </a:p>
          <a:p>
            <a:pPr/>
            <a:r>
              <a:t>Aquatic biomes are characterized by their physical and chemical properties</a:t>
            </a:r>
          </a:p>
          <a:p>
            <a:pPr/>
            <a:r>
              <a:t>Oceans cover 75% of the Earth’s surface. Freshwater systems cover a small fraction</a:t>
            </a:r>
          </a:p>
        </p:txBody>
      </p:sp>
      <p:pic>
        <p:nvPicPr>
          <p:cNvPr id="193" name="ocean.jpg" descr="ocea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847" y="3695700"/>
            <a:ext cx="6096001" cy="407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Zonation in aquatic bi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Zonation in aquatic biomes</a:t>
            </a:r>
          </a:p>
        </p:txBody>
      </p:sp>
      <p:sp>
        <p:nvSpPr>
          <p:cNvPr id="196" name="Aquatic biomes are stratified (layered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Aquatic biomes are stratified (layered)</a:t>
            </a:r>
          </a:p>
          <a:p>
            <a:pPr/>
            <a:r>
              <a:rPr b="1"/>
              <a:t>Photic</a:t>
            </a:r>
            <a:r>
              <a:t> and </a:t>
            </a:r>
            <a:r>
              <a:rPr b="1"/>
              <a:t>aphotic </a:t>
            </a:r>
            <a:r>
              <a:t>(also called</a:t>
            </a:r>
            <a:r>
              <a:rPr b="1"/>
              <a:t> profunal</a:t>
            </a:r>
            <a:r>
              <a:t>)</a:t>
            </a:r>
            <a:r>
              <a:rPr b="1"/>
              <a:t> </a:t>
            </a:r>
            <a:r>
              <a:t>zones</a:t>
            </a:r>
          </a:p>
          <a:p>
            <a:pPr/>
            <a:r>
              <a:rPr b="1"/>
              <a:t>Benthic</a:t>
            </a:r>
            <a:r>
              <a:t> zone</a:t>
            </a:r>
          </a:p>
        </p:txBody>
      </p:sp>
      <p:pic>
        <p:nvPicPr>
          <p:cNvPr id="197" name="lake-ecosystem-report-enoch-bareng-taclan-11-638.jpg" descr="lake-ecosystem-report-enoch-bareng-taclan-11-6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7888" y="3304865"/>
            <a:ext cx="6471064" cy="4858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Zones Found in L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Zones Found in Lakes</a:t>
            </a:r>
          </a:p>
        </p:txBody>
      </p:sp>
      <p:sp>
        <p:nvSpPr>
          <p:cNvPr id="200" name="Littoral z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Littoral</a:t>
            </a:r>
            <a:r>
              <a:t> zone</a:t>
            </a:r>
          </a:p>
          <a:p>
            <a:pPr/>
            <a:r>
              <a:rPr b="1"/>
              <a:t>Limnetic</a:t>
            </a:r>
            <a:r>
              <a:t> zone</a:t>
            </a:r>
          </a:p>
        </p:txBody>
      </p:sp>
      <p:pic>
        <p:nvPicPr>
          <p:cNvPr id="201" name="lakezones.gif" descr="lakezones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8089" y="4228597"/>
            <a:ext cx="57023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Zones Found i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Zones Found in </a:t>
            </a:r>
          </a:p>
          <a:p>
            <a:pPr defTabSz="484886">
              <a:defRPr sz="6640"/>
            </a:pPr>
            <a:r>
              <a:t>Marine Ecosystems</a:t>
            </a:r>
          </a:p>
        </p:txBody>
      </p:sp>
      <p:sp>
        <p:nvSpPr>
          <p:cNvPr id="204" name="Intertidal z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Intertidal </a:t>
            </a:r>
            <a:r>
              <a:t>zone</a:t>
            </a:r>
          </a:p>
          <a:p>
            <a:pPr/>
            <a:r>
              <a:rPr b="1"/>
              <a:t>Neritic </a:t>
            </a:r>
            <a:r>
              <a:t>zone</a:t>
            </a:r>
          </a:p>
          <a:p>
            <a:pPr/>
            <a:r>
              <a:rPr b="1"/>
              <a:t>Oceanic</a:t>
            </a:r>
            <a:r>
              <a:t> zone</a:t>
            </a:r>
          </a:p>
        </p:txBody>
      </p:sp>
      <p:pic>
        <p:nvPicPr>
          <p:cNvPr id="205" name="Intertidal+zone+Neritic+zone+Oceanic+zone+Photic+zone+200+m.jpg" descr="Intertidal+zone+Neritic+zone+Oceanic+zone+Photic+zone+200+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8609" y="3035442"/>
            <a:ext cx="7196288" cy="5397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tratification of water temperature in l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Stratification of water temperature in lakes </a:t>
            </a:r>
          </a:p>
        </p:txBody>
      </p:sp>
      <p:sp>
        <p:nvSpPr>
          <p:cNvPr id="208" name="Thermocline - the sharp transition between an upper warm layer of water and a lower cold layer of water…"/>
          <p:cNvSpPr txBox="1"/>
          <p:nvPr>
            <p:ph type="body" sz="half" idx="1"/>
          </p:nvPr>
        </p:nvSpPr>
        <p:spPr>
          <a:xfrm>
            <a:off x="952500" y="2590800"/>
            <a:ext cx="4836319" cy="628650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Thermocline</a:t>
            </a:r>
            <a:r>
              <a:t> - the sharp transition between an upper warm layer of water and a lower cold layer of water</a:t>
            </a:r>
          </a:p>
          <a:p>
            <a:pPr/>
            <a:r>
              <a:rPr b="1"/>
              <a:t>Turnover</a:t>
            </a:r>
            <a:r>
              <a:t> - semi-annual mixing of water in temperate zone lakes</a:t>
            </a:r>
          </a:p>
        </p:txBody>
      </p:sp>
      <p:pic>
        <p:nvPicPr>
          <p:cNvPr id="209" name="turnover.jpg" descr="turnov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340" y="3119162"/>
            <a:ext cx="7111920" cy="5229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earning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</a:t>
            </a:r>
          </a:p>
        </p:txBody>
      </p:sp>
      <p:sp>
        <p:nvSpPr>
          <p:cNvPr id="134" name="Identify the locations and key features of temperate rainforests, boreal forests, and tundr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the locations and key features of temperate rainforests, boreal forests, and tundra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iomes &amp; Species Distrib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Biomes &amp; Species Distributions</a:t>
            </a:r>
          </a:p>
        </p:txBody>
      </p:sp>
      <p:pic>
        <p:nvPicPr>
          <p:cNvPr id="212" name="reef.jpg" descr="ree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543" y="674605"/>
            <a:ext cx="10108586" cy="5915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earning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</a:t>
            </a:r>
          </a:p>
        </p:txBody>
      </p:sp>
      <p:sp>
        <p:nvSpPr>
          <p:cNvPr id="215" name="Be able to describe distinguishing features of freshwater and marine biom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able to describe distinguishing features of freshwater and marine biomes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reshwater biomes: l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Freshwater biomes: lakes</a:t>
            </a:r>
          </a:p>
        </p:txBody>
      </p:sp>
      <p:sp>
        <p:nvSpPr>
          <p:cNvPr id="218" name="Standing bodies of wat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Standing bodies of water</a:t>
            </a:r>
          </a:p>
          <a:p>
            <a:pPr/>
            <a:r>
              <a:t>Receive water from precipitation, runoff from the watershed, sometimes groundwater</a:t>
            </a:r>
          </a:p>
          <a:p>
            <a:pPr/>
            <a:r>
              <a:t>Vary in productivity</a:t>
            </a:r>
          </a:p>
          <a:p>
            <a:pPr lvl="1">
              <a:defRPr b="1"/>
            </a:pPr>
            <a:r>
              <a:t>Oligotrophic</a:t>
            </a:r>
          </a:p>
          <a:p>
            <a:pPr lvl="1">
              <a:defRPr b="1"/>
            </a:pPr>
            <a:r>
              <a:t>Eutrophic</a:t>
            </a:r>
          </a:p>
        </p:txBody>
      </p:sp>
      <p:pic>
        <p:nvPicPr>
          <p:cNvPr id="219" name="EchoLake_Huey_4000x2200.jpg" descr="EchoLake_Huey_4000x22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4423" y="3932005"/>
            <a:ext cx="5841754" cy="3212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reshwater biomes: rivers and stre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Freshwater biomes: rivers and streams</a:t>
            </a:r>
          </a:p>
        </p:txBody>
      </p:sp>
      <p:sp>
        <p:nvSpPr>
          <p:cNvPr id="222" name="Moving bodies of wat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Moving bodies of water</a:t>
            </a:r>
          </a:p>
          <a:p>
            <a:pPr/>
            <a:r>
              <a:t>Receive water from precipitation, runoff from the watershed, sometimes groundwater</a:t>
            </a:r>
          </a:p>
          <a:p>
            <a:pPr/>
            <a:r>
              <a:t>Characterized by their volume of flow and speed</a:t>
            </a:r>
          </a:p>
        </p:txBody>
      </p:sp>
      <p:pic>
        <p:nvPicPr>
          <p:cNvPr id="223" name="Kazyak Henderson Brook5-X3.jpg" descr="Kazyak Henderson Brook5-X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3468" y="2501087"/>
            <a:ext cx="4800666" cy="7174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reshwater biomes: rivers and stre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Freshwater biomes: rivers and streams</a:t>
            </a:r>
          </a:p>
        </p:txBody>
      </p:sp>
      <p:sp>
        <p:nvSpPr>
          <p:cNvPr id="226" name="Confluence - the joining of streams, resulting in increased volume of flow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Confluence</a:t>
            </a:r>
            <a:r>
              <a:t> - the joining of streams, resulting in increased volume of flow</a:t>
            </a:r>
          </a:p>
        </p:txBody>
      </p:sp>
      <p:pic>
        <p:nvPicPr>
          <p:cNvPr id="227" name="confluence.jpg" descr="confluen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7636" y="3510970"/>
            <a:ext cx="5535328" cy="4151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(Mostly) Freshwater biomes: estua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(Mostly) Freshwater biomes: estuaries</a:t>
            </a:r>
          </a:p>
        </p:txBody>
      </p:sp>
      <p:sp>
        <p:nvSpPr>
          <p:cNvPr id="230" name="Transition between rivers and sea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Transition between rivers and sea</a:t>
            </a:r>
          </a:p>
          <a:p>
            <a:pPr/>
            <a:r>
              <a:t>Very productive, supporting large numbers of marine and freshwater species</a:t>
            </a:r>
          </a:p>
        </p:txBody>
      </p:sp>
      <p:pic>
        <p:nvPicPr>
          <p:cNvPr id="231" name="estuary4.JPG" descr="estuary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0" y="3733800"/>
            <a:ext cx="5334000" cy="400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Marine biomes: intertidal z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Marine biomes: intertidal zone</a:t>
            </a:r>
          </a:p>
        </p:txBody>
      </p:sp>
      <p:sp>
        <p:nvSpPr>
          <p:cNvPr id="234" name="Zone between low and high tid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Zone between low and high tide</a:t>
            </a:r>
          </a:p>
          <a:p>
            <a:pPr/>
            <a:r>
              <a:t>High tide refreshes nutrients</a:t>
            </a:r>
          </a:p>
          <a:p>
            <a:pPr/>
            <a:r>
              <a:t>In rocky intertidal, organisms have adaptations for attachment to substrate</a:t>
            </a:r>
          </a:p>
        </p:txBody>
      </p:sp>
      <p:pic>
        <p:nvPicPr>
          <p:cNvPr id="235" name="intertidal.jpg" descr="intertid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3141" y="3295448"/>
            <a:ext cx="6761695" cy="4510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Marine biomes: coral ree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Marine biomes: coral reefs</a:t>
            </a:r>
          </a:p>
        </p:txBody>
      </p:sp>
      <p:sp>
        <p:nvSpPr>
          <p:cNvPr id="238" name="Formed by the calcium carbonate skeletons built by coral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Formed by the calcium carbonate skeletons built by corals</a:t>
            </a:r>
          </a:p>
          <a:p>
            <a:pPr/>
            <a:r>
              <a:t>Nearly all are confined to the photic zone in tropical waters with high water clarity</a:t>
            </a:r>
          </a:p>
          <a:p>
            <a:pPr/>
            <a:r>
              <a:t>Very productive, supports abundant fish and other animal life</a:t>
            </a:r>
          </a:p>
        </p:txBody>
      </p:sp>
      <p:pic>
        <p:nvPicPr>
          <p:cNvPr id="239" name="reef.jpg" descr="ree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5532" y="3829909"/>
            <a:ext cx="6508047" cy="380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arine biomes: pelagic z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Marine biomes: pelagic zone</a:t>
            </a:r>
          </a:p>
        </p:txBody>
      </p:sp>
      <p:sp>
        <p:nvSpPr>
          <p:cNvPr id="242" name="Open water mixed by wind and ocean curren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water mixed by wind and ocean currents</a:t>
            </a:r>
          </a:p>
          <a:p>
            <a:pPr/>
            <a:r>
              <a:t>Photic zone penetrates deep</a:t>
            </a:r>
          </a:p>
          <a:p>
            <a:pPr/>
            <a:r>
              <a:t>Dominant lifeform is phytoplankton</a:t>
            </a:r>
          </a:p>
        </p:txBody>
      </p:sp>
      <p:pic>
        <p:nvPicPr>
          <p:cNvPr id="243" name="52_18hOpenOcean-L.jpg" descr="52_18hOpenOcean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2120" y="3550906"/>
            <a:ext cx="508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Marine biomes: benthic z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Marine biomes: benthic zone</a:t>
            </a:r>
          </a:p>
        </p:txBody>
      </p:sp>
      <p:sp>
        <p:nvSpPr>
          <p:cNvPr id="246" name="Includes seafloor in neritic and oceanic zon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Includes seafloor in neritic and oceanic zones</a:t>
            </a:r>
          </a:p>
          <a:p>
            <a:pPr/>
            <a:r>
              <a:t>Coral reefs are part of the benthic zone</a:t>
            </a:r>
          </a:p>
          <a:p>
            <a:pPr/>
            <a:r>
              <a:t>Deep sea hydrothermal vents in the oceanic zone</a:t>
            </a:r>
          </a:p>
        </p:txBody>
      </p:sp>
      <p:pic>
        <p:nvPicPr>
          <p:cNvPr id="247" name="52_18jHydrothermalVent-L.jpg" descr="52_18jHydrothermalVent-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7754" y="4321066"/>
            <a:ext cx="5835092" cy="3241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1029" y="1192750"/>
            <a:ext cx="7576861" cy="736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Biomes &amp; Species Distrib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Biomes &amp; Species Distributions</a:t>
            </a:r>
          </a:p>
        </p:txBody>
      </p:sp>
      <p:pic>
        <p:nvPicPr>
          <p:cNvPr id="250" name="reef.jpg" descr="ree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543" y="674605"/>
            <a:ext cx="10108586" cy="5915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earning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</a:t>
            </a:r>
          </a:p>
        </p:txBody>
      </p:sp>
      <p:sp>
        <p:nvSpPr>
          <p:cNvPr id="253" name="Identify the historic, biotic, and abiotic factors that explain the geographic distribution of speci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the historic, biotic, and abiotic factors that explain the geographic distribution of species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vic-RedKangaroo-large.jpg" descr="vic-RedKangaroo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728" y="3374911"/>
            <a:ext cx="7620001" cy="466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220px-Red_kangaroo.jpg" descr="220px-Red_kangaro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8970" y="4435271"/>
            <a:ext cx="3420552" cy="3607127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Geographic range of red kangaroo"/>
          <p:cNvSpPr txBox="1"/>
          <p:nvPr/>
        </p:nvSpPr>
        <p:spPr>
          <a:xfrm>
            <a:off x="1996019" y="1029586"/>
            <a:ext cx="9710370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Geographic range of red kangaroo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olarbearpenguin.jpg" descr="polarbearpengu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913" y="1921840"/>
            <a:ext cx="7216252" cy="703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220px-Polar_bear_range_map.png" descr="220px-Polar_bear_range_ma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0771" y="1916943"/>
            <a:ext cx="2794001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emperor.jpg" descr="empero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43466" y="5822167"/>
            <a:ext cx="3041146" cy="3041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istribution of saguaro cac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Distribution of saguaro cactus</a:t>
            </a:r>
          </a:p>
        </p:txBody>
      </p:sp>
      <p:sp>
        <p:nvSpPr>
          <p:cNvPr id="264" name="Occurs in Sonoran deser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Occurs in Sonoran desert</a:t>
            </a:r>
          </a:p>
          <a:p>
            <a:pPr/>
            <a:r>
              <a:t>Northern limit determined by temperature</a:t>
            </a:r>
          </a:p>
          <a:p>
            <a:pPr/>
            <a:r>
              <a:t>What about limits to the west, east, south?</a:t>
            </a:r>
          </a:p>
        </p:txBody>
      </p:sp>
      <p:pic>
        <p:nvPicPr>
          <p:cNvPr id="265" name="Carnegiea_gigantea_range_map_3.png" descr="Carnegiea_gigantea_range_map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8888" y="2567033"/>
            <a:ext cx="6220585" cy="6222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aguaro.jpg" descr="saguar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04430" y="2556317"/>
            <a:ext cx="1718027" cy="2577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2"/>
          <p:cNvSpPr txBox="1"/>
          <p:nvPr>
            <p:ph type="title"/>
          </p:nvPr>
        </p:nvSpPr>
        <p:spPr>
          <a:xfrm>
            <a:off x="216746" y="36124"/>
            <a:ext cx="3684694" cy="43349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52.18</a:t>
            </a:r>
          </a:p>
        </p:txBody>
      </p:sp>
      <p:pic>
        <p:nvPicPr>
          <p:cNvPr id="269" name="Picture 24" descr="Picture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205" y="1499164"/>
            <a:ext cx="12158133" cy="6755272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ext Box 3"/>
          <p:cNvSpPr txBox="1"/>
          <p:nvPr/>
        </p:nvSpPr>
        <p:spPr>
          <a:xfrm>
            <a:off x="585238" y="1553351"/>
            <a:ext cx="1651746" cy="740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Why is species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X absent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from an area?</a:t>
            </a:r>
          </a:p>
        </p:txBody>
      </p:sp>
      <p:sp>
        <p:nvSpPr>
          <p:cNvPr id="271" name="Text Box 5"/>
          <p:cNvSpPr txBox="1"/>
          <p:nvPr/>
        </p:nvSpPr>
        <p:spPr>
          <a:xfrm>
            <a:off x="555476" y="3233137"/>
            <a:ext cx="1639021" cy="740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Does dispersal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limit its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distribution?</a:t>
            </a:r>
          </a:p>
        </p:txBody>
      </p:sp>
      <p:sp>
        <p:nvSpPr>
          <p:cNvPr id="272" name="Text Box 7"/>
          <p:cNvSpPr txBox="1"/>
          <p:nvPr/>
        </p:nvSpPr>
        <p:spPr>
          <a:xfrm>
            <a:off x="2415822" y="3847253"/>
            <a:ext cx="317426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273" name="Text Box 8"/>
          <p:cNvSpPr txBox="1"/>
          <p:nvPr/>
        </p:nvSpPr>
        <p:spPr>
          <a:xfrm>
            <a:off x="2415822" y="2600960"/>
            <a:ext cx="40683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274" name="Text Box 9"/>
          <p:cNvSpPr txBox="1"/>
          <p:nvPr/>
        </p:nvSpPr>
        <p:spPr>
          <a:xfrm>
            <a:off x="5341902" y="3016391"/>
            <a:ext cx="40683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275" name="Text Box 10"/>
          <p:cNvSpPr txBox="1"/>
          <p:nvPr/>
        </p:nvSpPr>
        <p:spPr>
          <a:xfrm>
            <a:off x="8538915" y="3449884"/>
            <a:ext cx="40683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276" name="Text Box 12"/>
          <p:cNvSpPr txBox="1"/>
          <p:nvPr/>
        </p:nvSpPr>
        <p:spPr>
          <a:xfrm>
            <a:off x="8538915" y="4696177"/>
            <a:ext cx="317426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277" name="Text Box 13"/>
          <p:cNvSpPr txBox="1"/>
          <p:nvPr/>
        </p:nvSpPr>
        <p:spPr>
          <a:xfrm>
            <a:off x="5341902" y="4262684"/>
            <a:ext cx="317426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278" name="Text Box 14"/>
          <p:cNvSpPr txBox="1"/>
          <p:nvPr/>
        </p:nvSpPr>
        <p:spPr>
          <a:xfrm>
            <a:off x="3507062" y="3648568"/>
            <a:ext cx="1588009" cy="740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Does behavior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limit its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distribution?</a:t>
            </a:r>
          </a:p>
        </p:txBody>
      </p:sp>
      <p:sp>
        <p:nvSpPr>
          <p:cNvPr id="279" name="Text Box 15"/>
          <p:cNvSpPr txBox="1"/>
          <p:nvPr/>
        </p:nvSpPr>
        <p:spPr>
          <a:xfrm>
            <a:off x="6481569" y="3919502"/>
            <a:ext cx="1816275" cy="98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Do biotic factors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(other species)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limit its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distribution?</a:t>
            </a:r>
          </a:p>
        </p:txBody>
      </p:sp>
      <p:sp>
        <p:nvSpPr>
          <p:cNvPr id="280" name="Text Box 16"/>
          <p:cNvSpPr txBox="1"/>
          <p:nvPr/>
        </p:nvSpPr>
        <p:spPr>
          <a:xfrm>
            <a:off x="9613848" y="4479431"/>
            <a:ext cx="1638686" cy="740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Do abiotic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factors limit its</a:t>
            </a:r>
          </a:p>
          <a:p>
            <a:pPr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distribution?</a:t>
            </a:r>
          </a:p>
        </p:txBody>
      </p:sp>
      <p:sp>
        <p:nvSpPr>
          <p:cNvPr id="281" name="Text Box 17"/>
          <p:cNvSpPr txBox="1"/>
          <p:nvPr/>
        </p:nvSpPr>
        <p:spPr>
          <a:xfrm>
            <a:off x="6028266" y="3215075"/>
            <a:ext cx="1841948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Habitat selection</a:t>
            </a:r>
          </a:p>
        </p:txBody>
      </p:sp>
      <p:sp>
        <p:nvSpPr>
          <p:cNvPr id="282" name="Text Box 18"/>
          <p:cNvSpPr txBox="1"/>
          <p:nvPr/>
        </p:nvSpPr>
        <p:spPr>
          <a:xfrm>
            <a:off x="3102186" y="2655146"/>
            <a:ext cx="2057600" cy="5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Area inaccessible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or insufficient time</a:t>
            </a:r>
          </a:p>
        </p:txBody>
      </p:sp>
      <p:sp>
        <p:nvSpPr>
          <p:cNvPr id="283" name="Text Box 19"/>
          <p:cNvSpPr txBox="1"/>
          <p:nvPr/>
        </p:nvSpPr>
        <p:spPr>
          <a:xfrm>
            <a:off x="9261404" y="2998328"/>
            <a:ext cx="1371576" cy="98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Predation,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parasitism,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competition,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disease</a:t>
            </a:r>
          </a:p>
        </p:txBody>
      </p:sp>
      <p:sp>
        <p:nvSpPr>
          <p:cNvPr id="284" name="Text Box 20"/>
          <p:cNvSpPr txBox="1"/>
          <p:nvPr/>
        </p:nvSpPr>
        <p:spPr>
          <a:xfrm>
            <a:off x="10995377" y="6484337"/>
            <a:ext cx="1536776" cy="146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Water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Oxygen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Salinity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pH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Soil nutrients,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etc.</a:t>
            </a:r>
          </a:p>
        </p:txBody>
      </p:sp>
      <p:sp>
        <p:nvSpPr>
          <p:cNvPr id="285" name="Text Box 21"/>
          <p:cNvSpPr txBox="1"/>
          <p:nvPr/>
        </p:nvSpPr>
        <p:spPr>
          <a:xfrm>
            <a:off x="8466666" y="5508977"/>
            <a:ext cx="940384" cy="5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Physical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factors</a:t>
            </a:r>
          </a:p>
        </p:txBody>
      </p:sp>
      <p:sp>
        <p:nvSpPr>
          <p:cNvPr id="286" name="Text Box 22"/>
          <p:cNvSpPr txBox="1"/>
          <p:nvPr/>
        </p:nvSpPr>
        <p:spPr>
          <a:xfrm>
            <a:off x="11483058" y="5508977"/>
            <a:ext cx="1029122" cy="5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Chemical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factors</a:t>
            </a:r>
          </a:p>
        </p:txBody>
      </p:sp>
      <p:sp>
        <p:nvSpPr>
          <p:cNvPr id="287" name="Text Box 23"/>
          <p:cNvSpPr txBox="1"/>
          <p:nvPr/>
        </p:nvSpPr>
        <p:spPr>
          <a:xfrm>
            <a:off x="8773724" y="6484337"/>
            <a:ext cx="1486211" cy="1222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Temperature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Light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Soil structure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Fire</a:t>
            </a:r>
          </a:p>
          <a:p>
            <a:pPr algn="l" defTabSz="1300480">
              <a:lnSpc>
                <a:spcPct val="9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Moisture, etc.</a:t>
            </a:r>
          </a:p>
        </p:txBody>
      </p:sp>
      <p:sp>
        <p:nvSpPr>
          <p:cNvPr id="288" name="Rectangle 2"/>
          <p:cNvSpPr txBox="1"/>
          <p:nvPr>
            <p:ph type="body" sz="quarter" idx="1"/>
          </p:nvPr>
        </p:nvSpPr>
        <p:spPr>
          <a:xfrm>
            <a:off x="1408853" y="216746"/>
            <a:ext cx="11595948" cy="1562383"/>
          </a:xfrm>
          <a:prstGeom prst="rect">
            <a:avLst/>
          </a:prstGeom>
        </p:spPr>
        <p:txBody>
          <a:bodyPr/>
          <a:lstStyle>
            <a:lvl1pPr marL="476137" indent="-476137">
              <a:defRPr sz="3800"/>
            </a:lvl1pPr>
          </a:lstStyle>
          <a:p>
            <a:pPr/>
            <a:r>
              <a:t>Ecologists ask questions about where species occur and why species occur where they 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ovelerx.jpg" descr="shoveler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6570" y="4681339"/>
            <a:ext cx="5161032" cy="3870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vic-RedKangaroo-large.jpg" descr="vic-RedKangaroo-lar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775" y="1703071"/>
            <a:ext cx="6328241" cy="3870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2"/>
          <p:cNvSpPr txBox="1"/>
          <p:nvPr>
            <p:ph type="title"/>
          </p:nvPr>
        </p:nvSpPr>
        <p:spPr>
          <a:xfrm>
            <a:off x="216746" y="36124"/>
            <a:ext cx="3684694" cy="43349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52.19</a:t>
            </a:r>
          </a:p>
        </p:txBody>
      </p:sp>
      <p:pic>
        <p:nvPicPr>
          <p:cNvPr id="296" name="Picture 25" descr="Picture 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0008" y="194168"/>
            <a:ext cx="8064783" cy="936526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 Box 3"/>
          <p:cNvSpPr txBox="1"/>
          <p:nvPr/>
        </p:nvSpPr>
        <p:spPr>
          <a:xfrm>
            <a:off x="4727786" y="2167466"/>
            <a:ext cx="1113434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Current</a:t>
            </a:r>
          </a:p>
        </p:txBody>
      </p:sp>
      <p:sp>
        <p:nvSpPr>
          <p:cNvPr id="298" name="Text Box 5"/>
          <p:cNvSpPr txBox="1"/>
          <p:nvPr/>
        </p:nvSpPr>
        <p:spPr>
          <a:xfrm>
            <a:off x="5956017" y="7297137"/>
            <a:ext cx="69076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1970</a:t>
            </a:r>
          </a:p>
        </p:txBody>
      </p:sp>
      <p:sp>
        <p:nvSpPr>
          <p:cNvPr id="299" name="Text Box 6"/>
          <p:cNvSpPr txBox="1"/>
          <p:nvPr/>
        </p:nvSpPr>
        <p:spPr>
          <a:xfrm>
            <a:off x="4872284" y="2673208"/>
            <a:ext cx="69076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1970</a:t>
            </a:r>
          </a:p>
        </p:txBody>
      </p:sp>
      <p:sp>
        <p:nvSpPr>
          <p:cNvPr id="300" name="Text Box 7"/>
          <p:cNvSpPr txBox="1"/>
          <p:nvPr/>
        </p:nvSpPr>
        <p:spPr>
          <a:xfrm>
            <a:off x="3391182" y="3142826"/>
            <a:ext cx="69076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1966</a:t>
            </a:r>
          </a:p>
        </p:txBody>
      </p:sp>
      <p:sp>
        <p:nvSpPr>
          <p:cNvPr id="301" name="Text Box 8"/>
          <p:cNvSpPr txBox="1"/>
          <p:nvPr/>
        </p:nvSpPr>
        <p:spPr>
          <a:xfrm>
            <a:off x="4709724" y="3323448"/>
            <a:ext cx="69076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1965</a:t>
            </a:r>
          </a:p>
        </p:txBody>
      </p:sp>
      <p:sp>
        <p:nvSpPr>
          <p:cNvPr id="302" name="Text Box 9"/>
          <p:cNvSpPr txBox="1"/>
          <p:nvPr/>
        </p:nvSpPr>
        <p:spPr>
          <a:xfrm>
            <a:off x="6714631" y="3431822"/>
            <a:ext cx="690762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1960</a:t>
            </a:r>
          </a:p>
        </p:txBody>
      </p:sp>
      <p:sp>
        <p:nvSpPr>
          <p:cNvPr id="303" name="Text Box 10"/>
          <p:cNvSpPr txBox="1"/>
          <p:nvPr/>
        </p:nvSpPr>
        <p:spPr>
          <a:xfrm>
            <a:off x="4547164" y="4371057"/>
            <a:ext cx="69076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1961</a:t>
            </a:r>
          </a:p>
        </p:txBody>
      </p:sp>
      <p:sp>
        <p:nvSpPr>
          <p:cNvPr id="304" name="Text Box 11"/>
          <p:cNvSpPr txBox="1"/>
          <p:nvPr/>
        </p:nvSpPr>
        <p:spPr>
          <a:xfrm>
            <a:off x="5143217" y="4768426"/>
            <a:ext cx="69076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1958</a:t>
            </a:r>
          </a:p>
        </p:txBody>
      </p:sp>
      <p:sp>
        <p:nvSpPr>
          <p:cNvPr id="305" name="Text Box 12"/>
          <p:cNvSpPr txBox="1"/>
          <p:nvPr/>
        </p:nvSpPr>
        <p:spPr>
          <a:xfrm>
            <a:off x="7509368" y="4461368"/>
            <a:ext cx="69076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1943</a:t>
            </a:r>
          </a:p>
        </p:txBody>
      </p:sp>
      <p:sp>
        <p:nvSpPr>
          <p:cNvPr id="306" name="Text Box 13"/>
          <p:cNvSpPr txBox="1"/>
          <p:nvPr/>
        </p:nvSpPr>
        <p:spPr>
          <a:xfrm>
            <a:off x="5486400" y="5256106"/>
            <a:ext cx="690761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1951</a:t>
            </a:r>
          </a:p>
        </p:txBody>
      </p:sp>
      <p:sp>
        <p:nvSpPr>
          <p:cNvPr id="307" name="Text Box 14"/>
          <p:cNvSpPr txBox="1"/>
          <p:nvPr/>
        </p:nvSpPr>
        <p:spPr>
          <a:xfrm>
            <a:off x="8520853" y="5147733"/>
            <a:ext cx="690762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1937</a:t>
            </a:r>
          </a:p>
        </p:txBody>
      </p:sp>
      <p:sp>
        <p:nvSpPr>
          <p:cNvPr id="308" name="Text Box 15"/>
          <p:cNvSpPr txBox="1"/>
          <p:nvPr/>
        </p:nvSpPr>
        <p:spPr>
          <a:xfrm>
            <a:off x="5450275" y="5906346"/>
            <a:ext cx="69076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1956</a:t>
            </a:r>
          </a:p>
        </p:txBody>
      </p:sp>
      <p:sp>
        <p:nvSpPr>
          <p:cNvPr id="309" name="Line 16"/>
          <p:cNvSpPr/>
          <p:nvPr/>
        </p:nvSpPr>
        <p:spPr>
          <a:xfrm>
            <a:off x="4172373" y="3350541"/>
            <a:ext cx="424463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10" name="Line 17"/>
          <p:cNvSpPr/>
          <p:nvPr/>
        </p:nvSpPr>
        <p:spPr>
          <a:xfrm flipH="1">
            <a:off x="6475306" y="3639537"/>
            <a:ext cx="243841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11" name="Line 18"/>
          <p:cNvSpPr/>
          <p:nvPr/>
        </p:nvSpPr>
        <p:spPr>
          <a:xfrm flipH="1">
            <a:off x="5292231" y="4452337"/>
            <a:ext cx="261903" cy="9934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12" name="Line 19"/>
          <p:cNvSpPr/>
          <p:nvPr/>
        </p:nvSpPr>
        <p:spPr>
          <a:xfrm flipV="1">
            <a:off x="7261013" y="4705208"/>
            <a:ext cx="234810" cy="27996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13" name="Line 20"/>
          <p:cNvSpPr/>
          <p:nvPr/>
        </p:nvSpPr>
        <p:spPr>
          <a:xfrm flipV="1">
            <a:off x="5906346" y="4822613"/>
            <a:ext cx="252872" cy="12643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14" name="Line 21"/>
          <p:cNvSpPr/>
          <p:nvPr/>
        </p:nvSpPr>
        <p:spPr>
          <a:xfrm flipH="1">
            <a:off x="7929315" y="5373511"/>
            <a:ext cx="587023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15" name="Line 22"/>
          <p:cNvSpPr/>
          <p:nvPr/>
        </p:nvSpPr>
        <p:spPr>
          <a:xfrm flipV="1">
            <a:off x="6222435" y="5183857"/>
            <a:ext cx="541868" cy="2619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16" name="Line 23"/>
          <p:cNvSpPr/>
          <p:nvPr/>
        </p:nvSpPr>
        <p:spPr>
          <a:xfrm>
            <a:off x="6231466" y="6096000"/>
            <a:ext cx="424463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17" name="Line 24"/>
          <p:cNvSpPr/>
          <p:nvPr/>
        </p:nvSpPr>
        <p:spPr>
          <a:xfrm>
            <a:off x="6728177" y="7486791"/>
            <a:ext cx="424463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6" descr="Picture 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1" y="772179"/>
            <a:ext cx="10674774" cy="87872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Text Box 3"/>
          <p:cNvSpPr txBox="1"/>
          <p:nvPr/>
        </p:nvSpPr>
        <p:spPr>
          <a:xfrm>
            <a:off x="6497884" y="1372728"/>
            <a:ext cx="4280248" cy="761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Both limpets and urchins</a:t>
            </a:r>
          </a:p>
          <a:p>
            <a: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removed</a:t>
            </a:r>
          </a:p>
        </p:txBody>
      </p:sp>
      <p:sp>
        <p:nvSpPr>
          <p:cNvPr id="323" name="Text Box 5"/>
          <p:cNvSpPr txBox="1"/>
          <p:nvPr/>
        </p:nvSpPr>
        <p:spPr>
          <a:xfrm>
            <a:off x="7166186" y="3034453"/>
            <a:ext cx="2186237" cy="761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Only urchins</a:t>
            </a:r>
          </a:p>
          <a:p>
            <a: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removed</a:t>
            </a:r>
          </a:p>
        </p:txBody>
      </p:sp>
      <p:sp>
        <p:nvSpPr>
          <p:cNvPr id="324" name="Text Box 7"/>
          <p:cNvSpPr txBox="1"/>
          <p:nvPr/>
        </p:nvSpPr>
        <p:spPr>
          <a:xfrm rot="16200000">
            <a:off x="-342799" y="4468871"/>
            <a:ext cx="3234284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Seaweed cover (%)</a:t>
            </a:r>
          </a:p>
        </p:txBody>
      </p:sp>
      <p:sp>
        <p:nvSpPr>
          <p:cNvPr id="325" name="Text Box 8"/>
          <p:cNvSpPr txBox="1"/>
          <p:nvPr/>
        </p:nvSpPr>
        <p:spPr>
          <a:xfrm>
            <a:off x="7166186" y="6574649"/>
            <a:ext cx="3727922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Only limpets removed</a:t>
            </a:r>
          </a:p>
        </p:txBody>
      </p:sp>
      <p:sp>
        <p:nvSpPr>
          <p:cNvPr id="326" name="Text Box 9"/>
          <p:cNvSpPr txBox="1"/>
          <p:nvPr/>
        </p:nvSpPr>
        <p:spPr>
          <a:xfrm>
            <a:off x="7184249" y="7062328"/>
            <a:ext cx="3647183" cy="761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Control (both urchins</a:t>
            </a:r>
          </a:p>
          <a:p>
            <a: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and limpets present)</a:t>
            </a:r>
          </a:p>
        </p:txBody>
      </p:sp>
      <p:sp>
        <p:nvSpPr>
          <p:cNvPr id="327" name="Text Box 10"/>
          <p:cNvSpPr txBox="1"/>
          <p:nvPr/>
        </p:nvSpPr>
        <p:spPr>
          <a:xfrm>
            <a:off x="3102186" y="2926079"/>
            <a:ext cx="1830810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Sea urchin</a:t>
            </a:r>
          </a:p>
        </p:txBody>
      </p:sp>
      <p:sp>
        <p:nvSpPr>
          <p:cNvPr id="328" name="Text Box 11"/>
          <p:cNvSpPr txBox="1"/>
          <p:nvPr/>
        </p:nvSpPr>
        <p:spPr>
          <a:xfrm>
            <a:off x="3517617" y="4569742"/>
            <a:ext cx="1178298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Limpet</a:t>
            </a:r>
          </a:p>
        </p:txBody>
      </p:sp>
      <p:sp>
        <p:nvSpPr>
          <p:cNvPr id="329" name="Text Box 12"/>
          <p:cNvSpPr txBox="1"/>
          <p:nvPr/>
        </p:nvSpPr>
        <p:spPr>
          <a:xfrm>
            <a:off x="1642743" y="1282417"/>
            <a:ext cx="606004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100</a:t>
            </a:r>
          </a:p>
        </p:txBody>
      </p:sp>
      <p:sp>
        <p:nvSpPr>
          <p:cNvPr id="330" name="Text Box 13"/>
          <p:cNvSpPr txBox="1"/>
          <p:nvPr/>
        </p:nvSpPr>
        <p:spPr>
          <a:xfrm>
            <a:off x="1840511" y="2655146"/>
            <a:ext cx="40823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80</a:t>
            </a:r>
          </a:p>
        </p:txBody>
      </p:sp>
      <p:sp>
        <p:nvSpPr>
          <p:cNvPr id="331" name="Text Box 14"/>
          <p:cNvSpPr txBox="1"/>
          <p:nvPr/>
        </p:nvSpPr>
        <p:spPr>
          <a:xfrm>
            <a:off x="1840511" y="3973688"/>
            <a:ext cx="40823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60</a:t>
            </a:r>
          </a:p>
        </p:txBody>
      </p:sp>
      <p:sp>
        <p:nvSpPr>
          <p:cNvPr id="332" name="Text Box 15"/>
          <p:cNvSpPr txBox="1"/>
          <p:nvPr/>
        </p:nvSpPr>
        <p:spPr>
          <a:xfrm>
            <a:off x="1840511" y="5346417"/>
            <a:ext cx="40823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40</a:t>
            </a:r>
          </a:p>
        </p:txBody>
      </p:sp>
      <p:sp>
        <p:nvSpPr>
          <p:cNvPr id="333" name="Text Box 16"/>
          <p:cNvSpPr txBox="1"/>
          <p:nvPr/>
        </p:nvSpPr>
        <p:spPr>
          <a:xfrm>
            <a:off x="1840511" y="6701084"/>
            <a:ext cx="40823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334" name="Text Box 17"/>
          <p:cNvSpPr txBox="1"/>
          <p:nvPr/>
        </p:nvSpPr>
        <p:spPr>
          <a:xfrm>
            <a:off x="2038278" y="8019626"/>
            <a:ext cx="210469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35" name="Text Box 18"/>
          <p:cNvSpPr txBox="1"/>
          <p:nvPr/>
        </p:nvSpPr>
        <p:spPr>
          <a:xfrm>
            <a:off x="4816275" y="8435058"/>
            <a:ext cx="1534419" cy="761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February</a:t>
            </a:r>
          </a:p>
          <a:p>
            <a:pPr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1983</a:t>
            </a:r>
          </a:p>
        </p:txBody>
      </p:sp>
      <p:sp>
        <p:nvSpPr>
          <p:cNvPr id="336" name="Text Box 19"/>
          <p:cNvSpPr txBox="1"/>
          <p:nvPr/>
        </p:nvSpPr>
        <p:spPr>
          <a:xfrm>
            <a:off x="7818649" y="8435058"/>
            <a:ext cx="1237333" cy="761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August</a:t>
            </a:r>
          </a:p>
          <a:p>
            <a:pPr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1983</a:t>
            </a:r>
          </a:p>
        </p:txBody>
      </p:sp>
      <p:sp>
        <p:nvSpPr>
          <p:cNvPr id="337" name="Text Box 20"/>
          <p:cNvSpPr txBox="1"/>
          <p:nvPr/>
        </p:nvSpPr>
        <p:spPr>
          <a:xfrm>
            <a:off x="2110987" y="8435058"/>
            <a:ext cx="1237333" cy="761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August</a:t>
            </a:r>
          </a:p>
          <a:p>
            <a:pPr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1982</a:t>
            </a:r>
          </a:p>
        </p:txBody>
      </p:sp>
      <p:sp>
        <p:nvSpPr>
          <p:cNvPr id="338" name="Text Box 21"/>
          <p:cNvSpPr txBox="1"/>
          <p:nvPr/>
        </p:nvSpPr>
        <p:spPr>
          <a:xfrm>
            <a:off x="10325253" y="8435058"/>
            <a:ext cx="1534419" cy="761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February</a:t>
            </a:r>
          </a:p>
          <a:p>
            <a:pPr defTabSz="1300480">
              <a:lnSpc>
                <a:spcPct val="9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1984</a:t>
            </a:r>
          </a:p>
        </p:txBody>
      </p:sp>
      <p:sp>
        <p:nvSpPr>
          <p:cNvPr id="339" name="Line 22"/>
          <p:cNvSpPr/>
          <p:nvPr/>
        </p:nvSpPr>
        <p:spPr>
          <a:xfrm>
            <a:off x="7215857" y="2149404"/>
            <a:ext cx="307059" cy="40640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40" name="Line 23"/>
          <p:cNvSpPr/>
          <p:nvPr/>
        </p:nvSpPr>
        <p:spPr>
          <a:xfrm>
            <a:off x="7784817" y="3775004"/>
            <a:ext cx="379308" cy="51477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41" name="Line 24"/>
          <p:cNvSpPr/>
          <p:nvPr/>
        </p:nvSpPr>
        <p:spPr>
          <a:xfrm flipV="1">
            <a:off x="5481884" y="7270044"/>
            <a:ext cx="1625601" cy="73152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42" name="Line 25"/>
          <p:cNvSpPr/>
          <p:nvPr/>
        </p:nvSpPr>
        <p:spPr>
          <a:xfrm flipV="1">
            <a:off x="4800035" y="6764302"/>
            <a:ext cx="2316481" cy="11469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343" name="Title 1"/>
          <p:cNvSpPr txBox="1"/>
          <p:nvPr>
            <p:ph type="title"/>
          </p:nvPr>
        </p:nvSpPr>
        <p:spPr>
          <a:xfrm>
            <a:off x="812801" y="-541867"/>
            <a:ext cx="11325013" cy="1625601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Influence of biotic factors on species distributions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2"/>
          <p:cNvSpPr txBox="1"/>
          <p:nvPr>
            <p:ph type="title"/>
          </p:nvPr>
        </p:nvSpPr>
        <p:spPr>
          <a:xfrm>
            <a:off x="216746" y="765387"/>
            <a:ext cx="12137814" cy="715716"/>
          </a:xfrm>
          <a:prstGeom prst="rect">
            <a:avLst/>
          </a:prstGeom>
        </p:spPr>
        <p:txBody>
          <a:bodyPr/>
          <a:lstStyle>
            <a:lvl1pPr defTabSz="1014374">
              <a:defRPr sz="3900"/>
            </a:lvl1pPr>
          </a:lstStyle>
          <a:p>
            <a:pPr/>
            <a:r>
              <a:t>Abiotic Factors</a:t>
            </a:r>
          </a:p>
        </p:txBody>
      </p:sp>
      <p:sp>
        <p:nvSpPr>
          <p:cNvPr id="348" name="Rectangle 3"/>
          <p:cNvSpPr txBox="1"/>
          <p:nvPr>
            <p:ph type="body" idx="1"/>
          </p:nvPr>
        </p:nvSpPr>
        <p:spPr>
          <a:xfrm>
            <a:off x="758613" y="1930400"/>
            <a:ext cx="11704321" cy="6035041"/>
          </a:xfrm>
          <a:prstGeom prst="rect">
            <a:avLst/>
          </a:prstGeom>
        </p:spPr>
        <p:txBody>
          <a:bodyPr/>
          <a:lstStyle/>
          <a:p>
            <a:pPr marL="372291" indent="-372291">
              <a:defRPr sz="3800"/>
            </a:pPr>
            <a:r>
              <a:t>Abiotic factors affecting the distribution of organisms include</a:t>
            </a:r>
          </a:p>
          <a:p>
            <a:pPr lvl="1" marL="1059473" indent="-316523">
              <a:spcBef>
                <a:spcPts val="400"/>
              </a:spcBef>
              <a:buClr>
                <a:srgbClr val="9B2D1F"/>
              </a:buClr>
            </a:pPr>
            <a:r>
              <a:t>Temperature</a:t>
            </a:r>
            <a:endParaRPr sz="3400"/>
          </a:p>
          <a:p>
            <a:pPr lvl="1" marL="1059473" indent="-316523">
              <a:spcBef>
                <a:spcPts val="400"/>
              </a:spcBef>
              <a:buClr>
                <a:srgbClr val="9B2D1F"/>
              </a:buClr>
            </a:pPr>
            <a:r>
              <a:t>Water, oxygen</a:t>
            </a:r>
            <a:endParaRPr sz="3400"/>
          </a:p>
          <a:p>
            <a:pPr lvl="1" marL="1059473" indent="-316523">
              <a:spcBef>
                <a:spcPts val="400"/>
              </a:spcBef>
              <a:buClr>
                <a:srgbClr val="9B2D1F"/>
              </a:buClr>
            </a:pPr>
            <a:r>
              <a:t>Sunlight</a:t>
            </a:r>
          </a:p>
          <a:p>
            <a:pPr lvl="1" marL="1059473" indent="-316523">
              <a:spcBef>
                <a:spcPts val="400"/>
              </a:spcBef>
              <a:buClr>
                <a:srgbClr val="9B2D1F"/>
              </a:buClr>
            </a:pPr>
            <a:r>
              <a:t>Salinity</a:t>
            </a:r>
            <a:endParaRPr sz="3400"/>
          </a:p>
          <a:p>
            <a:pPr marL="372291" indent="-372291">
              <a:defRPr sz="3800"/>
            </a:pPr>
            <a:r>
              <a:t>Most abiotic factors can change in space and through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Box 3"/>
          <p:cNvSpPr txBox="1"/>
          <p:nvPr/>
        </p:nvSpPr>
        <p:spPr>
          <a:xfrm>
            <a:off x="7936330" y="7580557"/>
            <a:ext cx="3022154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Temperate rainforest</a:t>
            </a:r>
          </a:p>
        </p:txBody>
      </p:sp>
      <p:pic>
        <p:nvPicPr>
          <p:cNvPr id="139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557" y="1113962"/>
            <a:ext cx="4234207" cy="411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Temperate_rainforest_map.png" descr="Temperate_rainforest_ma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06" y="5910498"/>
            <a:ext cx="6552207" cy="295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temperate-rainforest.jpg" descr="temperate-rainforest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1969" y="2344788"/>
            <a:ext cx="5970299" cy="3974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apsen2.jpg" descr="apsen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099" y="2237978"/>
            <a:ext cx="4578389" cy="6880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igtooth Aspen 3.jpg" descr="Bigtooth Aspen 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9058" y="3459698"/>
            <a:ext cx="6280139" cy="4152442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Accidents of History:…"/>
          <p:cNvSpPr txBox="1"/>
          <p:nvPr/>
        </p:nvSpPr>
        <p:spPr>
          <a:xfrm>
            <a:off x="1470782" y="384331"/>
            <a:ext cx="10394748" cy="1281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900"/>
            </a:pPr>
            <a:r>
              <a:t>Accidents of History: </a:t>
            </a:r>
          </a:p>
          <a:p>
            <a:pPr>
              <a:defRPr sz="3900"/>
            </a:pPr>
            <a:r>
              <a:t>Bigtooth Aspen Is Absent from WSU Woods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mperate rainforest"/>
          <p:cNvSpPr txBox="1"/>
          <p:nvPr>
            <p:ph type="title"/>
          </p:nvPr>
        </p:nvSpPr>
        <p:spPr>
          <a:xfrm>
            <a:off x="952500" y="525292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Temperate rainforest</a:t>
            </a:r>
          </a:p>
        </p:txBody>
      </p:sp>
      <p:sp>
        <p:nvSpPr>
          <p:cNvPr id="146" name="Best developed along coasts between 40-55 degrees latitude with a cold ocean current…"/>
          <p:cNvSpPr txBox="1"/>
          <p:nvPr>
            <p:ph type="body" sz="half" idx="1"/>
          </p:nvPr>
        </p:nvSpPr>
        <p:spPr>
          <a:xfrm>
            <a:off x="952500" y="2590800"/>
            <a:ext cx="5958674" cy="6286500"/>
          </a:xfrm>
          <a:prstGeom prst="rect">
            <a:avLst/>
          </a:prstGeom>
        </p:spPr>
        <p:txBody>
          <a:bodyPr/>
          <a:lstStyle/>
          <a:p>
            <a:pPr/>
            <a:r>
              <a:t>Best developed along coasts between 40-55 degrees latitude with a cold ocean current</a:t>
            </a:r>
          </a:p>
          <a:p>
            <a:pPr lvl="1"/>
            <a:r>
              <a:t>Pacific Northwest, New Zealand, Chile, Ireland</a:t>
            </a:r>
          </a:p>
          <a:p>
            <a:pPr/>
            <a:r>
              <a:t>High rainfall, rains most months, with a brief (1-3 month) summer drought </a:t>
            </a:r>
          </a:p>
          <a:p>
            <a:pPr/>
            <a:r>
              <a:t>Characterized by tall evergreen trees (broadleaf or coniferous), ferns, and abundant moss</a:t>
            </a:r>
          </a:p>
        </p:txBody>
      </p:sp>
      <p:pic>
        <p:nvPicPr>
          <p:cNvPr id="147" name="NZ Rainforest_large.jpg" descr="NZ Rainforest_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5527" y="3320774"/>
            <a:ext cx="5302989" cy="3535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mperate rain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Temperate rainforest</a:t>
            </a:r>
          </a:p>
        </p:txBody>
      </p:sp>
      <p:pic>
        <p:nvPicPr>
          <p:cNvPr id="150" name="trees-killarny-1024x440.jpg" descr="trees-killarny-1024x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23" y="6157071"/>
            <a:ext cx="7211421" cy="309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290px-BIG_LEAF_MAPLES_HOH.jpg" descr="290px-BIG_LEAF_MAPLES_HO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4240" y="6157071"/>
            <a:ext cx="3873322" cy="309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tagonia-sur-reserves.jpg" descr="patagonia-sur-reserv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214" y="1914845"/>
            <a:ext cx="5885362" cy="3916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nz forest.jpg" descr="nz forest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6705" y="1948387"/>
            <a:ext cx="5791859" cy="3849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Box 3"/>
          <p:cNvSpPr txBox="1"/>
          <p:nvPr/>
        </p:nvSpPr>
        <p:spPr>
          <a:xfrm>
            <a:off x="7936330" y="7580557"/>
            <a:ext cx="197753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Boreal Forest</a:t>
            </a:r>
          </a:p>
        </p:txBody>
      </p:sp>
      <p:pic>
        <p:nvPicPr>
          <p:cNvPr id="156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557" y="1113962"/>
            <a:ext cx="4234207" cy="411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Distribution_Taiga.png" descr="Distribution_Taig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796" y="5949536"/>
            <a:ext cx="5197728" cy="2585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280px-Taiga_Landscape_in_Canada.jpg" descr="280px-Taiga_Landscape_in_Canada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9073" y="2186367"/>
            <a:ext cx="5445754" cy="3539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Boreal forest"/>
          <p:cNvSpPr txBox="1"/>
          <p:nvPr>
            <p:ph type="title"/>
          </p:nvPr>
        </p:nvSpPr>
        <p:spPr>
          <a:xfrm>
            <a:off x="952500" y="525292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Boreal forest</a:t>
            </a:r>
          </a:p>
        </p:txBody>
      </p:sp>
      <p:sp>
        <p:nvSpPr>
          <p:cNvPr id="163" name="Between 50 degrees N latitude and Arctic Circle…"/>
          <p:cNvSpPr txBox="1"/>
          <p:nvPr>
            <p:ph type="body" sz="half" idx="1"/>
          </p:nvPr>
        </p:nvSpPr>
        <p:spPr>
          <a:xfrm>
            <a:off x="952500" y="2590800"/>
            <a:ext cx="5958674" cy="6286500"/>
          </a:xfrm>
          <a:prstGeom prst="rect">
            <a:avLst/>
          </a:prstGeom>
        </p:spPr>
        <p:txBody>
          <a:bodyPr/>
          <a:lstStyle/>
          <a:p>
            <a:pPr/>
            <a:r>
              <a:t>Between 50 degrees N latitude and Arctic Circle</a:t>
            </a:r>
          </a:p>
          <a:p>
            <a:pPr/>
            <a:r>
              <a:t>Absent in southern hemisphere</a:t>
            </a:r>
          </a:p>
          <a:p>
            <a:pPr/>
            <a:r>
              <a:t>Cold most of year, short growing season </a:t>
            </a:r>
          </a:p>
          <a:p>
            <a:pPr/>
            <a:r>
              <a:t>Characterized by evergreen coniferous trees</a:t>
            </a:r>
          </a:p>
          <a:p>
            <a:pPr/>
            <a:r>
              <a:t>Low species diversity</a:t>
            </a:r>
          </a:p>
        </p:txBody>
      </p:sp>
      <p:pic>
        <p:nvPicPr>
          <p:cNvPr id="164" name="2spruce.jpg" descr="2spru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4583" y="3722992"/>
            <a:ext cx="5284762" cy="3520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oreal 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Boreal Forest</a:t>
            </a:r>
          </a:p>
        </p:txBody>
      </p:sp>
      <p:pic>
        <p:nvPicPr>
          <p:cNvPr id="167" name="ontario-ouimet-canyon-provincial-park-canyon-and-forest.jpg" descr="ontario-ouimet-canyon-provincial-park-canyon-and-fores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601" y="3333843"/>
            <a:ext cx="6872931" cy="407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iberian_boreal_forest.jpg" descr="Siberian_boreal_fores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6330" y="3336631"/>
            <a:ext cx="5432204" cy="4074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